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14" r:id="rId2"/>
    <p:sldId id="664" r:id="rId3"/>
    <p:sldId id="660" r:id="rId4"/>
    <p:sldId id="662" r:id="rId5"/>
    <p:sldId id="638" r:id="rId6"/>
    <p:sldId id="655" r:id="rId7"/>
    <p:sldId id="6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4">
          <p15:clr>
            <a:srgbClr val="A4A3A4"/>
          </p15:clr>
        </p15:guide>
        <p15:guide id="2" orient="horz" pos="1456">
          <p15:clr>
            <a:srgbClr val="A4A3A4"/>
          </p15:clr>
        </p15:guide>
        <p15:guide id="3" orient="horz" pos="560">
          <p15:clr>
            <a:srgbClr val="A4A3A4"/>
          </p15:clr>
        </p15:guide>
        <p15:guide id="4" orient="horz" pos="256">
          <p15:clr>
            <a:srgbClr val="A4A3A4"/>
          </p15:clr>
        </p15:guide>
        <p15:guide id="5" pos="5424">
          <p15:clr>
            <a:srgbClr val="A4A3A4"/>
          </p15:clr>
        </p15:guide>
        <p15:guide id="6" pos="2832">
          <p15:clr>
            <a:srgbClr val="A4A3A4"/>
          </p15:clr>
        </p15:guide>
        <p15:guide id="7" pos="2880">
          <p15:clr>
            <a:srgbClr val="A4A3A4"/>
          </p15:clr>
        </p15:guide>
        <p15:guide id="8" pos="336">
          <p15:clr>
            <a:srgbClr val="A4A3A4"/>
          </p15:clr>
        </p15:guide>
        <p15:guide id="9" pos="7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ar Shrem" initials="SS" lastIdx="1" clrIdx="0">
    <p:extLst>
      <p:ext uri="{19B8F6BF-5375-455C-9EA6-DF929625EA0E}">
        <p15:presenceInfo xmlns:p15="http://schemas.microsoft.com/office/powerpoint/2012/main" userId="S::Shahars@precise.co.il::c5d157e8-3d54-4007-8312-974943b402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6E6"/>
    <a:srgbClr val="1D3148"/>
    <a:srgbClr val="B10D11"/>
    <a:srgbClr val="6AAE00"/>
    <a:srgbClr val="183487"/>
    <a:srgbClr val="599300"/>
    <a:srgbClr val="4C7D00"/>
    <a:srgbClr val="343E48"/>
    <a:srgbClr val="254BBD"/>
    <a:srgbClr val="BB5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3" autoAdjust="0"/>
    <p:restoredTop sz="86235" autoAdjust="0"/>
  </p:normalViewPr>
  <p:slideViewPr>
    <p:cSldViewPr snapToObjects="1">
      <p:cViewPr varScale="1">
        <p:scale>
          <a:sx n="57" d="100"/>
          <a:sy n="57" d="100"/>
        </p:scale>
        <p:origin x="1808" y="44"/>
      </p:cViewPr>
      <p:guideLst>
        <p:guide orient="horz" pos="2864"/>
        <p:guide orient="horz" pos="1456"/>
        <p:guide orient="horz" pos="560"/>
        <p:guide orient="horz" pos="256"/>
        <p:guide pos="5424"/>
        <p:guide pos="2832"/>
        <p:guide pos="2880"/>
        <p:guide pos="336"/>
        <p:guide pos="768"/>
      </p:guideLst>
    </p:cSldViewPr>
  </p:slideViewPr>
  <p:outlineViewPr>
    <p:cViewPr>
      <p:scale>
        <a:sx n="33" d="100"/>
        <a:sy n="33" d="100"/>
      </p:scale>
      <p:origin x="0" y="-24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466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Calibri"/>
              </a:rPr>
              <a:t>3/2/2021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7D7D0FC4-79A4-4CD6-9D21-6D2AFDDF42EC}" type="datetimeFigureOut">
              <a:rPr lang="en-JM" smtClean="0"/>
              <a:pPr/>
              <a:t>2/3/2021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6640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4937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7161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7921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5508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6807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860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4378"/>
            <a:ext cx="6400800" cy="885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83400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86799" y="-9879"/>
            <a:ext cx="457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98644" y="4699000"/>
            <a:ext cx="1739757" cy="9080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">
                <a:solidFill>
                  <a:srgbClr val="B4B4B4"/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635802" y="4705349"/>
            <a:ext cx="1613026" cy="9080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">
                <a:solidFill>
                  <a:srgbClr val="B4B4B4"/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85801" y="4197349"/>
            <a:ext cx="1752600" cy="4000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635803" y="4197349"/>
            <a:ext cx="1601787" cy="4000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495801" y="4705349"/>
            <a:ext cx="1675229" cy="9080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">
                <a:solidFill>
                  <a:srgbClr val="B4B4B4"/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495800" y="4197349"/>
            <a:ext cx="1663557" cy="4000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401436" y="4705349"/>
            <a:ext cx="1751964" cy="9080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">
                <a:solidFill>
                  <a:srgbClr val="B4B4B4"/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401436" y="4197349"/>
            <a:ext cx="1739757" cy="4000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685801" y="2057400"/>
            <a:ext cx="1691999" cy="193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590801" y="2057400"/>
            <a:ext cx="1691999" cy="193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480202" y="2057400"/>
            <a:ext cx="1691999" cy="193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385202" y="2057400"/>
            <a:ext cx="1691999" cy="193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482600"/>
            <a:ext cx="50292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kern="0" spc="0">
                <a:solidFill>
                  <a:srgbClr val="8D98A5"/>
                </a:solidFill>
                <a:latin typeface="Roboto Light"/>
                <a:ea typeface="Calibri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482601"/>
            <a:ext cx="457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8686799" y="-9879"/>
            <a:ext cx="457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1644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520606" y="2108200"/>
            <a:ext cx="1524000" cy="40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Calibri"/>
                <a:cs typeface="Roboto Ligh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419600" y="2108200"/>
            <a:ext cx="1524000" cy="40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Calibri"/>
                <a:cs typeface="Roboto Ligh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400800" y="2108200"/>
            <a:ext cx="1524000" cy="40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Calibri"/>
                <a:cs typeface="Roboto Ligh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2108200"/>
            <a:ext cx="1524000" cy="40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Calibri"/>
                <a:cs typeface="Roboto Ligh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499201" y="2616200"/>
            <a:ext cx="1727998" cy="1727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520606" y="2616200"/>
            <a:ext cx="1727998" cy="1727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461601" y="2616200"/>
            <a:ext cx="1727998" cy="1727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442801" y="2616200"/>
            <a:ext cx="1727998" cy="1727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286000" y="5054600"/>
            <a:ext cx="1828800" cy="71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800">
                <a:solidFill>
                  <a:srgbClr val="B4B4B4"/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267200" y="5054600"/>
            <a:ext cx="1828800" cy="71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800">
                <a:solidFill>
                  <a:srgbClr val="B4B4B4"/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248400" y="5054600"/>
            <a:ext cx="1828800" cy="71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800">
                <a:solidFill>
                  <a:srgbClr val="B4B4B4"/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304800" y="5054600"/>
            <a:ext cx="1828800" cy="71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800">
                <a:solidFill>
                  <a:srgbClr val="B4B4B4"/>
                </a:solidFill>
                <a:latin typeface="Roboto Light"/>
                <a:cs typeface="Roboto Ligh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482600"/>
            <a:ext cx="50292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kern="0" spc="0">
                <a:solidFill>
                  <a:srgbClr val="8D98A5"/>
                </a:solidFill>
                <a:latin typeface="Roboto Light"/>
                <a:ea typeface="Calibri"/>
                <a:cs typeface="Robot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482601"/>
            <a:ext cx="457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686799" y="-9879"/>
            <a:ext cx="457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2B6F5-D2F9-E441-9FF1-6B3A12DCBF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E436-AB7E-4389-9B09-2885BF58FA28}" type="datetimeFigureOut">
              <a:rPr lang="he-IL"/>
              <a:pPr>
                <a:defRPr/>
              </a:pPr>
              <a:t>י"ח/אדר/תשפ"א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E599-FF8E-46DE-B4DD-2B7E578DE3D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013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 userDrawn="1"/>
        </p:nvSpPr>
        <p:spPr>
          <a:xfrm>
            <a:off x="8686800" y="0"/>
            <a:ext cx="457200" cy="356304"/>
          </a:xfrm>
          <a:prstGeom prst="rect">
            <a:avLst/>
          </a:prstGeom>
          <a:solidFill>
            <a:srgbClr val="B10D11"/>
          </a:solidFill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dirty="0">
              <a:solidFill>
                <a:srgbClr val="FFFFFF"/>
              </a:solidFill>
              <a:latin typeface="Alegreya Sans"/>
              <a:cs typeface="Alegreya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86799" y="-9879"/>
            <a:ext cx="457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fld id="{7A92B6F5-D2F9-E441-9FF1-6B3A12DCBF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2400" y="76200"/>
            <a:ext cx="505910" cy="208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552062" y="-39508"/>
            <a:ext cx="10165324" cy="420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7200" y="2252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60" r:id="rId3"/>
    <p:sldLayoutId id="2147483698" r:id="rId4"/>
  </p:sldLayoutIdLst>
  <p:transition spd="slow">
    <p:cover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343E48"/>
          </a:solidFill>
          <a:latin typeface="Roboto Light"/>
          <a:ea typeface="Calibri"/>
          <a:cs typeface="Roboto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B4B4B4"/>
          </a:solidFill>
          <a:latin typeface="Roboto Light"/>
          <a:ea typeface="+mn-ea"/>
          <a:cs typeface="Roboto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B4B4B4"/>
          </a:solidFill>
          <a:latin typeface="Roboto Light"/>
          <a:ea typeface="+mn-ea"/>
          <a:cs typeface="Roboto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rgbClr val="B4B4B4"/>
          </a:solidFill>
          <a:latin typeface="Roboto Light"/>
          <a:ea typeface="+mn-ea"/>
          <a:cs typeface="Roboto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rgbClr val="B4B4B4"/>
          </a:solidFill>
          <a:latin typeface="Roboto Light"/>
          <a:ea typeface="+mn-ea"/>
          <a:cs typeface="Roboto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rgbClr val="B4B4B4"/>
          </a:solidFill>
          <a:latin typeface="Roboto Light"/>
          <a:ea typeface="+mn-ea"/>
          <a:cs typeface="Roboto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5715000" y="2971800"/>
            <a:ext cx="0" cy="1334544"/>
          </a:xfrm>
          <a:prstGeom prst="line">
            <a:avLst/>
          </a:prstGeom>
          <a:ln w="12700" cap="rnd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Placeholder 2" descr="76964225-NYC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r="5953"/>
          <a:stretch>
            <a:fillRect/>
          </a:stretch>
        </p:blipFill>
        <p:spPr>
          <a:xfrm>
            <a:off x="-126520" y="0"/>
            <a:ext cx="9244500" cy="6959054"/>
          </a:xfrm>
        </p:spPr>
      </p:pic>
      <p:sp>
        <p:nvSpPr>
          <p:cNvPr id="12" name="Text Placeholder 7"/>
          <p:cNvSpPr txBox="1">
            <a:spLocks/>
          </p:cNvSpPr>
          <p:nvPr/>
        </p:nvSpPr>
        <p:spPr>
          <a:xfrm>
            <a:off x="-24300" y="3811440"/>
            <a:ext cx="9244500" cy="173688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00" dirty="0">
              <a:solidFill>
                <a:srgbClr val="FFFFFF"/>
              </a:solidFill>
              <a:latin typeface="Alegreya Sans"/>
              <a:cs typeface="Alegreya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28977"/>
            <a:ext cx="2165174" cy="119084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2819400" y="4648200"/>
            <a:ext cx="6019800" cy="0"/>
          </a:xfrm>
          <a:prstGeom prst="line">
            <a:avLst/>
          </a:prstGeom>
          <a:ln>
            <a:solidFill>
              <a:srgbClr val="B10D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092DC1-8BEE-460A-BC55-C36864D87808}"/>
              </a:ext>
            </a:extLst>
          </p:cNvPr>
          <p:cNvSpPr txBox="1"/>
          <p:nvPr/>
        </p:nvSpPr>
        <p:spPr>
          <a:xfrm>
            <a:off x="4572000" y="430344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>
                <a:latin typeface="Arial Hebrew"/>
                <a:cs typeface="Arial Hebrew"/>
              </a:rPr>
              <a:t>הסבר על סטטוסים של שעות וחשבונות </a:t>
            </a:r>
            <a:r>
              <a:rPr lang="en-US" b="1" dirty="0">
                <a:latin typeface="Arial Hebrew"/>
                <a:cs typeface="Arial Hebrew"/>
              </a:rPr>
              <a:t>Lawyal</a:t>
            </a:r>
            <a:endParaRPr lang="he-IL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2252053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B36EE7-558B-4BDB-88C0-C28E89DFE032}"/>
              </a:ext>
            </a:extLst>
          </p:cNvPr>
          <p:cNvSpPr txBox="1"/>
          <p:nvPr/>
        </p:nvSpPr>
        <p:spPr>
          <a:xfrm>
            <a:off x="838200" y="2367171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b="1" dirty="0">
                <a:solidFill>
                  <a:schemeClr val="tx2"/>
                </a:solidFill>
              </a:rPr>
              <a:t>דיווחי שעות וסטטוסים</a:t>
            </a:r>
            <a:endParaRPr lang="LID4096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7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7400" y="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b="1" dirty="0">
                <a:solidFill>
                  <a:schemeClr val="bg1"/>
                </a:solidFill>
              </a:rPr>
              <a:t>סטטוסים של חיובים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1B424-EC7C-4867-ABBA-F517152A98EE}"/>
              </a:ext>
            </a:extLst>
          </p:cNvPr>
          <p:cNvSpPr txBox="1"/>
          <p:nvPr/>
        </p:nvSpPr>
        <p:spPr>
          <a:xfrm>
            <a:off x="0" y="610136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en-US" sz="2400" b="1" dirty="0"/>
              <a:t>Unbilled</a:t>
            </a:r>
            <a:r>
              <a:rPr lang="he-IL" sz="2400" dirty="0"/>
              <a:t> – שעות פתוחות, כל השעות שאמורים להתחשבן עליהן בקרוב.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en-US" sz="2400" b="1" dirty="0"/>
              <a:t>Approved for billing</a:t>
            </a:r>
            <a:r>
              <a:rPr lang="he-IL" sz="2400" b="1" dirty="0"/>
              <a:t> </a:t>
            </a:r>
            <a:r>
              <a:rPr lang="he-IL" sz="2400" dirty="0"/>
              <a:t>– שעות בתוך חשבונות בסטטוס </a:t>
            </a:r>
            <a:r>
              <a:rPr lang="en-US" sz="2400" dirty="0"/>
              <a:t>Pending</a:t>
            </a:r>
            <a:r>
              <a:rPr lang="he-IL" sz="2400" dirty="0"/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en-US" sz="2400" b="1" dirty="0"/>
              <a:t>Billed in agreement</a:t>
            </a:r>
            <a:r>
              <a:rPr lang="he-IL" sz="2400" b="1" dirty="0"/>
              <a:t> </a:t>
            </a:r>
            <a:r>
              <a:rPr lang="he-IL" sz="2400" dirty="0"/>
              <a:t>– שעות שחויבו בהסכם שאינו שעתי (</a:t>
            </a:r>
            <a:r>
              <a:rPr lang="he-IL" sz="2400" dirty="0" err="1"/>
              <a:t>ריטיינר,פיקס</a:t>
            </a:r>
            <a:r>
              <a:rPr lang="he-IL" sz="2400" dirty="0"/>
              <a:t> וכו') ונמצאות בתוך חשבון.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en-US" sz="2400" b="1" dirty="0"/>
              <a:t>Billed</a:t>
            </a:r>
            <a:r>
              <a:rPr lang="he-IL" sz="2400" dirty="0"/>
              <a:t> – שעות שחויבו בחשבון בהסכם שעתי.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en-US" sz="2400" b="1" dirty="0"/>
              <a:t>Not to be billed</a:t>
            </a:r>
            <a:r>
              <a:rPr lang="he-IL" sz="2400" b="1" dirty="0"/>
              <a:t> </a:t>
            </a:r>
            <a:r>
              <a:rPr lang="he-IL" sz="2400" dirty="0"/>
              <a:t>– שעות שהוגדרו שלא יחויבו בחשבון – בגלל היקף השעות המפורז או איכות העבודה (שעות מחוקות) ותיק שעות בתיקי משרד.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en-US" sz="2400" b="1" dirty="0"/>
              <a:t>Other</a:t>
            </a:r>
            <a:r>
              <a:rPr lang="he-IL" sz="2400" dirty="0"/>
              <a:t> – השם ישונה ל"</a:t>
            </a:r>
            <a:r>
              <a:rPr lang="en-US" sz="2400" dirty="0"/>
              <a:t>On Hold</a:t>
            </a:r>
            <a:r>
              <a:rPr lang="he-IL" sz="2400" dirty="0"/>
              <a:t>" וישמש להגדרת שעות שצפויות להיות לחיוב בעתיד (הצלחה, נדל"ן וכו').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en-US" sz="2400" b="1" dirty="0"/>
              <a:t>Missing</a:t>
            </a:r>
            <a:r>
              <a:rPr lang="he-IL" sz="2400" dirty="0"/>
              <a:t> – ישונה ל"</a:t>
            </a:r>
            <a:r>
              <a:rPr lang="en-US" sz="2400" dirty="0"/>
              <a:t>Above Cap</a:t>
            </a:r>
            <a:r>
              <a:rPr lang="he-IL" sz="2400" dirty="0"/>
              <a:t>" וישמש לסמן שעות שלא נכנסו לחשבון בגלל תנאי ההסכם בעיקר בתקרה (לא לצורך הפחתת שעות שאינן איכותיות).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en-US" sz="2400" b="1" dirty="0"/>
              <a:t>Billing Manually</a:t>
            </a:r>
            <a:r>
              <a:rPr lang="he-IL" sz="2400" b="1" dirty="0"/>
              <a:t> </a:t>
            </a:r>
            <a:r>
              <a:rPr lang="he-IL" sz="2400" dirty="0"/>
              <a:t>– הוצאות שיוגדרו כך יהיו מוגדרות כשחויבו, ישמש להגדרת הוצאות של תשלומים לשכירים ושל תשלומים לצדדים שלישיים (יורחב בהמשך).</a:t>
            </a:r>
          </a:p>
          <a:p>
            <a:pPr marL="285750" indent="-285750" algn="r" rtl="1">
              <a:buFontTx/>
              <a:buChar char="-"/>
            </a:pP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409926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7400" y="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>
                <a:solidFill>
                  <a:schemeClr val="bg1"/>
                </a:solidFill>
              </a:rPr>
              <a:t>שעות משרד</a:t>
            </a:r>
          </a:p>
          <a:p>
            <a:pPr algn="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80AAF-6C7E-4C28-B9FA-731B446FCBA8}"/>
              </a:ext>
            </a:extLst>
          </p:cNvPr>
          <p:cNvSpPr txBox="1"/>
          <p:nvPr/>
        </p:nvSpPr>
        <p:spPr>
          <a:xfrm>
            <a:off x="304800" y="646331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3200" dirty="0"/>
              <a:t>שעות בתיקים המסווגים כתיקי משרד יסומנו בתור "</a:t>
            </a:r>
            <a:r>
              <a:rPr lang="en-US" sz="3200" dirty="0"/>
              <a:t>not to be billed</a:t>
            </a:r>
            <a:r>
              <a:rPr lang="he-IL" sz="3200" dirty="0"/>
              <a:t>".</a:t>
            </a:r>
          </a:p>
          <a:p>
            <a:pPr algn="r" rtl="1"/>
            <a:endParaRPr lang="he-IL" sz="3200" dirty="0"/>
          </a:p>
          <a:p>
            <a:pPr algn="r"/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95733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B36EE7-558B-4BDB-88C0-C28E89DFE032}"/>
              </a:ext>
            </a:extLst>
          </p:cNvPr>
          <p:cNvSpPr txBox="1"/>
          <p:nvPr/>
        </p:nvSpPr>
        <p:spPr>
          <a:xfrm>
            <a:off x="838200" y="2667000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b="1" dirty="0">
                <a:solidFill>
                  <a:schemeClr val="tx2"/>
                </a:solidFill>
              </a:rPr>
              <a:t>סטטוסים והוצאת חשבונות</a:t>
            </a:r>
            <a:endParaRPr lang="LID4096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740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e-IL" b="1" dirty="0">
                <a:solidFill>
                  <a:schemeClr val="bg1"/>
                </a:solidFill>
              </a:rPr>
              <a:t>סטטוסים בחשבונות</a:t>
            </a:r>
            <a:endParaRPr lang="he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D454C-46B6-4BA9-9C4A-E4191B65A36A}"/>
              </a:ext>
            </a:extLst>
          </p:cNvPr>
          <p:cNvSpPr txBox="1"/>
          <p:nvPr/>
        </p:nvSpPr>
        <p:spPr>
          <a:xfrm>
            <a:off x="228600" y="762001"/>
            <a:ext cx="8610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2400" dirty="0"/>
              <a:t>כאשר לא מפיצים את החשבונות דרך המערכת יש לוודא כי השימוש בסטטוסים נעשה באופן הבא: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b="1" dirty="0"/>
              <a:t>Pending</a:t>
            </a:r>
            <a:r>
              <a:rPr lang="he-IL" sz="2400" dirty="0"/>
              <a:t> – כאשר מדובר </a:t>
            </a:r>
            <a:r>
              <a:rPr lang="he-IL" sz="2400" dirty="0" err="1"/>
              <a:t>בטיוטא</a:t>
            </a:r>
            <a:r>
              <a:rPr lang="he-IL" sz="2400" dirty="0"/>
              <a:t> שלא נשלחה לאף גורם.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b="1" dirty="0"/>
              <a:t>Sent to partner</a:t>
            </a:r>
            <a:r>
              <a:rPr lang="he-IL" sz="2400" b="1" dirty="0"/>
              <a:t> </a:t>
            </a:r>
            <a:r>
              <a:rPr lang="he-IL" sz="2400" dirty="0"/>
              <a:t>– כאשר החשבון נמצא אצל השותף.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b="1" dirty="0"/>
              <a:t>Billed</a:t>
            </a:r>
            <a:r>
              <a:rPr lang="he-IL" sz="2400" dirty="0"/>
              <a:t> – רק כאשר החשבון נשלח ללקוח.</a:t>
            </a:r>
          </a:p>
          <a:p>
            <a:pPr algn="r" rtl="1"/>
            <a:endParaRPr lang="he-IL" sz="2400" dirty="0"/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2400" dirty="0"/>
              <a:t>ניתן לשנות את הסטטוסים במסך הגבייה או על החשבון עצמו.</a:t>
            </a:r>
          </a:p>
          <a:p>
            <a:pPr algn="r" rtl="1"/>
            <a:endParaRPr lang="he-IL" sz="2400" dirty="0"/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2400" dirty="0"/>
              <a:t>הנחת המוצא היא שכל חשבון שלא סומן כ-</a:t>
            </a:r>
            <a:r>
              <a:rPr lang="en-US" sz="2400" dirty="0"/>
              <a:t>BILLED</a:t>
            </a:r>
            <a:r>
              <a:rPr lang="he-IL" sz="2400" dirty="0"/>
              <a:t> טרם נשלח ללקוח.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22042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740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e-IL" b="1" dirty="0">
                <a:solidFill>
                  <a:schemeClr val="bg1"/>
                </a:solidFill>
              </a:rPr>
              <a:t>שינוי הסטטוס בתוך החשבון</a:t>
            </a:r>
            <a:endParaRPr lang="he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D454C-46B6-4BA9-9C4A-E4191B65A36A}"/>
              </a:ext>
            </a:extLst>
          </p:cNvPr>
          <p:cNvSpPr txBox="1"/>
          <p:nvPr/>
        </p:nvSpPr>
        <p:spPr>
          <a:xfrm>
            <a:off x="228600" y="762001"/>
            <a:ext cx="861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sz="2400" dirty="0"/>
          </a:p>
          <a:p>
            <a:pPr algn="r" rtl="1"/>
            <a:endParaRPr lang="he-IL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8D02E-7A74-4C35-952C-1E142DC8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37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usiness Template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104407</TotalTime>
  <Words>262</Words>
  <Application>Microsoft Office PowerPoint</Application>
  <PresentationFormat>On-screen Show (4:3)</PresentationFormat>
  <Paragraphs>31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Alegreya Sans</vt:lpstr>
      <vt:lpstr>Arial</vt:lpstr>
      <vt:lpstr>Arial Hebrew</vt:lpstr>
      <vt:lpstr>Calibri</vt:lpstr>
      <vt:lpstr>Mission Gothic Regular</vt:lpstr>
      <vt:lpstr>Roboto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Nimrod Gilboa</cp:lastModifiedBy>
  <cp:revision>1750</cp:revision>
  <dcterms:created xsi:type="dcterms:W3CDTF">2013-04-14T18:18:29Z</dcterms:created>
  <dcterms:modified xsi:type="dcterms:W3CDTF">2021-03-02T17:57:16Z</dcterms:modified>
</cp:coreProperties>
</file>